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Default Extension="gif" ContentType="image/gif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3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1" name="Shape 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" name="Shape 3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5" name="Shape 1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1" name="Shape 1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2" name="Shape 12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7" name="Shape 1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2" name="Shape 1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3" name="Shape 13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5" name="Shape 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6" name="Shape 4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5" name="Shape 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5" name="Shape 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6" name="Shape 6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4" name="Shape 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0" name="Shape 1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9" name="Shape 1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y="1583342" x="68580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 indent="304800">
              <a:buSzPct val="100000"/>
              <a:defRPr sz="4800"/>
            </a:lvl1pPr>
            <a:lvl2pPr algn="ctr" indent="304800">
              <a:buSzPct val="100000"/>
              <a:defRPr sz="4800"/>
            </a:lvl2pPr>
            <a:lvl3pPr algn="ctr" indent="304800">
              <a:buSzPct val="100000"/>
              <a:defRPr sz="4800"/>
            </a:lvl3pPr>
            <a:lvl4pPr algn="ctr" indent="304800">
              <a:buSzPct val="100000"/>
              <a:defRPr sz="4800"/>
            </a:lvl4pPr>
            <a:lvl5pPr algn="ctr" indent="304800">
              <a:buSzPct val="100000"/>
              <a:defRPr sz="4800"/>
            </a:lvl5pPr>
            <a:lvl6pPr algn="ctr" indent="304800">
              <a:buSzPct val="100000"/>
              <a:defRPr sz="4800"/>
            </a:lvl6pPr>
            <a:lvl7pPr algn="ctr" indent="304800">
              <a:buSzPct val="100000"/>
              <a:defRPr sz="4800"/>
            </a:lvl7pPr>
            <a:lvl8pPr algn="ctr" indent="304800">
              <a:buSzPct val="100000"/>
              <a:defRPr sz="4800"/>
            </a:lvl8pPr>
            <a:lvl9pPr algn="ctr" indent="304800">
              <a:buSzPct val="100000"/>
              <a:defRPr sz="4800"/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y="2840053" x="685800"/>
            <a:ext cy="784799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marL="0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 indent="457200">
              <a:defRPr/>
            </a:lvl2pPr>
            <a:lvl3pPr indent="914400">
              <a:defRPr/>
            </a:lvl3pPr>
            <a:lvl4pPr indent="1371600"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-171450" marL="285750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indent="-133350" marL="74295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indent="-76200" marL="114300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indent="-114300" marL="16002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indent="-114300" marL="20574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indent="-114300" marL="25146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indent="-114300" marL="29718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indent="-114300" marL="34290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indent="-114300" marL="38862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2.jpg" Type="http://schemas.openxmlformats.org/officeDocument/2006/relationships/image" Id="rId3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26.png" Type="http://schemas.openxmlformats.org/officeDocument/2006/relationships/image" Id="rId3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6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gif" Type="http://schemas.openxmlformats.org/officeDocument/2006/relationships/image" Id="rId4"/><Relationship Target="../media/image09.png" Type="http://schemas.openxmlformats.org/officeDocument/2006/relationships/image" Id="rId3"/><Relationship Target="../media/image06.jpg" Type="http://schemas.openxmlformats.org/officeDocument/2006/relationships/image" Id="rId6"/><Relationship Target="../media/image03.jpg" Type="http://schemas.openxmlformats.org/officeDocument/2006/relationships/image" Id="rId5"/><Relationship Target="../media/image10.jpg" Type="http://schemas.openxmlformats.org/officeDocument/2006/relationships/image" Id="rId8"/><Relationship Target="../media/image05.jpg" Type="http://schemas.openxmlformats.org/officeDocument/2006/relationships/image" Id="rId7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7.jpg" Type="http://schemas.openxmlformats.org/officeDocument/2006/relationships/image" Id="rId4"/><Relationship Target="../media/image00.jpg" Type="http://schemas.openxmlformats.org/officeDocument/2006/relationships/image" Id="rId3"/><Relationship Target="../media/image04.gif" Type="http://schemas.openxmlformats.org/officeDocument/2006/relationships/image" Id="rId5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27.jpg" Type="http://schemas.openxmlformats.org/officeDocument/2006/relationships/image" Id="rId4"/><Relationship Target="../media/image07.jpg" Type="http://schemas.openxmlformats.org/officeDocument/2006/relationships/image" Id="rId3"/><Relationship Target="../media/image08.jpg" Type="http://schemas.openxmlformats.org/officeDocument/2006/relationships/image" Id="rId6"/><Relationship Target="../media/image18.png" Type="http://schemas.openxmlformats.org/officeDocument/2006/relationships/image" Id="rId5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4.jpg" Type="http://schemas.openxmlformats.org/officeDocument/2006/relationships/image" Id="rId4"/><Relationship Target="../media/image11.jpg" Type="http://schemas.openxmlformats.org/officeDocument/2006/relationships/image" Id="rId3"/><Relationship Target="../media/image25.png" Type="http://schemas.openxmlformats.org/officeDocument/2006/relationships/image" Id="rId5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5.jpg" Type="http://schemas.openxmlformats.org/officeDocument/2006/relationships/image" Id="rId4"/><Relationship Target="../media/image13.jp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20.jpg" Type="http://schemas.openxmlformats.org/officeDocument/2006/relationships/image" Id="rId4"/><Relationship Target="../media/image16.jpg" Type="http://schemas.openxmlformats.org/officeDocument/2006/relationships/image" Id="rId3"/><Relationship Target="../media/image12.jpg" Type="http://schemas.openxmlformats.org/officeDocument/2006/relationships/image" Id="rId5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21.jpg" Type="http://schemas.openxmlformats.org/officeDocument/2006/relationships/image" Id="rId4"/><Relationship Target="../media/image19.jpg" Type="http://schemas.openxmlformats.org/officeDocument/2006/relationships/image" Id="rId3"/><Relationship Target="../media/image22.jpg" Type="http://schemas.openxmlformats.org/officeDocument/2006/relationships/image" Id="rId5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23.png" Type="http://schemas.openxmlformats.org/officeDocument/2006/relationships/image" Id="rId4"/><Relationship Target="../media/image24.jpg" Type="http://schemas.openxmlformats.org/officeDocument/2006/relationships/image" Id="rId3"/><Relationship Target="../media/image28.jpg" Type="http://schemas.openxmlformats.org/officeDocument/2006/relationships/image" Id="rId5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98117" x="84530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0" sz="6000" lang="en">
                <a:solidFill>
                  <a:srgbClr val="93C47D"/>
                </a:solidFill>
              </a:rPr>
              <a:t>¡</a:t>
            </a:r>
            <a:r>
              <a:rPr sz="6000" lang="en">
                <a:solidFill>
                  <a:srgbClr val="93C47D"/>
                </a:solidFill>
              </a:rPr>
              <a:t>Bienvenido</a:t>
            </a:r>
            <a:r>
              <a:rPr sz="6000" lang="en"/>
              <a:t> </a:t>
            </a:r>
            <a:r>
              <a:rPr sz="6000" lang="en">
                <a:solidFill>
                  <a:srgbClr val="FFD966"/>
                </a:solidFill>
              </a:rPr>
              <a:t>a</a:t>
            </a:r>
            <a:r>
              <a:rPr sz="6000" lang="en"/>
              <a:t> </a:t>
            </a:r>
            <a:r>
              <a:rPr sz="6000" lang="en">
                <a:solidFill>
                  <a:srgbClr val="E06666"/>
                </a:solidFill>
              </a:rPr>
              <a:t>Milan!</a:t>
            </a:r>
          </a:p>
        </p:txBody>
      </p:sp>
      <p:pic>
        <p:nvPicPr>
          <p:cNvPr id="24" name="Shape 2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148250" x="1794800"/>
            <a:ext cy="3885575" cx="587340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Shape 25"/>
          <p:cNvSpPr/>
          <p:nvPr/>
        </p:nvSpPr>
        <p:spPr>
          <a:xfrm>
            <a:off y="1315775" x="777500"/>
            <a:ext cy="757499" cx="807300"/>
          </a:xfrm>
          <a:prstGeom prst="ellipse">
            <a:avLst/>
          </a:prstGeom>
          <a:solidFill>
            <a:srgbClr val="93C47D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6" name="Shape 26"/>
          <p:cNvSpPr/>
          <p:nvPr/>
        </p:nvSpPr>
        <p:spPr>
          <a:xfrm>
            <a:off y="2712287" x="777500"/>
            <a:ext cy="757499" cx="807300"/>
          </a:xfrm>
          <a:prstGeom prst="ellipse">
            <a:avLst/>
          </a:prstGeom>
          <a:solidFill>
            <a:srgbClr val="FFFFFF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7" name="Shape 27"/>
          <p:cNvSpPr/>
          <p:nvPr/>
        </p:nvSpPr>
        <p:spPr>
          <a:xfrm>
            <a:off y="4108825" x="777500"/>
            <a:ext cy="757499" cx="807300"/>
          </a:xfrm>
          <a:prstGeom prst="ellipse">
            <a:avLst/>
          </a:prstGeom>
          <a:solidFill>
            <a:srgbClr val="E06666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8" name="Shape 28"/>
          <p:cNvSpPr/>
          <p:nvPr/>
        </p:nvSpPr>
        <p:spPr>
          <a:xfrm>
            <a:off y="1315762" x="7810400"/>
            <a:ext cy="757499" cx="807300"/>
          </a:xfrm>
          <a:prstGeom prst="ellipse">
            <a:avLst/>
          </a:prstGeom>
          <a:solidFill>
            <a:srgbClr val="93C47D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9" name="Shape 29"/>
          <p:cNvSpPr/>
          <p:nvPr/>
        </p:nvSpPr>
        <p:spPr>
          <a:xfrm>
            <a:off y="2712275" x="7810400"/>
            <a:ext cy="757499" cx="807300"/>
          </a:xfrm>
          <a:prstGeom prst="ellipse">
            <a:avLst/>
          </a:prstGeom>
          <a:solidFill>
            <a:srgbClr val="FFFFFF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30" name="Shape 30"/>
          <p:cNvSpPr/>
          <p:nvPr/>
        </p:nvSpPr>
        <p:spPr>
          <a:xfrm>
            <a:off y="4158662" x="7810400"/>
            <a:ext cy="757499" cx="807300"/>
          </a:xfrm>
          <a:prstGeom prst="ellipse">
            <a:avLst/>
          </a:prstGeom>
          <a:solidFill>
            <a:srgbClr val="E06666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y="237353" x="54825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lang="en">
                <a:solidFill>
                  <a:srgbClr val="93C47D"/>
                </a:solidFill>
                <a:latin typeface="Nothing You Could Do"/>
                <a:ea typeface="Nothing You Could Do"/>
                <a:cs typeface="Nothing You Could Do"/>
                <a:sym typeface="Nothing You Could Do"/>
              </a:rPr>
              <a:t>   El Grand Hotel et de Milan</a:t>
            </a:r>
          </a:p>
          <a:p>
            <a:r>
              <a:t/>
            </a:r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y="785750" x="796125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sz="1400" lang="en">
                <a:solidFill>
                  <a:srgbClr val="E06666"/>
                </a:solidFill>
              </a:rPr>
              <a:t>           </a:t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b="1" sz="1600" lang="en">
                <a:solidFill>
                  <a:srgbClr val="E06666"/>
                </a:solidFill>
              </a:rPr>
              <a:t>¿Dondé está el hotel? </a:t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E06666"/>
                </a:solidFill>
              </a:rPr>
              <a:t>El hotel está encuentra en Via Manzoni, Milan junto a giardini perego.</a:t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b="1" sz="1600" lang="en">
                <a:solidFill>
                  <a:srgbClr val="E06666"/>
                </a:solidFill>
              </a:rPr>
              <a:t>¿Qué está cerca del hotel? </a:t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E06666"/>
                </a:solidFill>
              </a:rPr>
              <a:t>Junto al Grand Hotel Et de Milan, están el giardini prego y la Associazione amici del museo Poldi Pezzoli</a:t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b="1" sz="1600" lang="en">
                <a:solidFill>
                  <a:srgbClr val="E06666"/>
                </a:solidFill>
              </a:rPr>
              <a:t>¿Cómo es el hotel?</a:t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E06666"/>
                </a:solidFill>
              </a:rPr>
              <a:t>El Grand Hotel et de Milan es lujoso, grande y lleno de una gran energía. También tiene algo de privacidad.</a:t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b="1" sz="1600" lang="en">
                <a:solidFill>
                  <a:srgbClr val="E06666"/>
                </a:solidFill>
              </a:rPr>
              <a:t>¿Cuánto cuesta el hotel?</a:t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E06666"/>
                </a:solidFill>
              </a:rPr>
              <a:t>El costo del hotel para una semana (7 julio - 14 julio ) es de $498.</a:t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b="1" sz="1600" lang="en">
                <a:solidFill>
                  <a:srgbClr val="E06666"/>
                </a:solidFill>
              </a:rPr>
              <a:t>¿Cuáles servicios tiene el hotel?</a:t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E06666"/>
                </a:solidFill>
              </a:rPr>
              <a:t>Algunos de los servicios que el hotel ofrece un gimnasio, tres restaurantes, bares e incluso apartamentos para vivir.</a:t>
            </a:r>
          </a:p>
          <a:p>
            <a:pPr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E06666"/>
                </a:solidFill>
              </a:rPr>
              <a:t>  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8" name="Shape 1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lang="en">
                <a:solidFill>
                  <a:srgbClr val="93C47D"/>
                </a:solidFill>
                <a:latin typeface="Nothing You Could Do"/>
                <a:ea typeface="Nothing You Could Do"/>
                <a:cs typeface="Nothing You Could Do"/>
                <a:sym typeface="Nothing You Could Do"/>
              </a:rPr>
              <a:t>Weather Terms</a:t>
            </a:r>
          </a:p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y="975125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b="1" sz="1600" lang="en">
                <a:solidFill>
                  <a:srgbClr val="E06666"/>
                </a:solidFill>
              </a:rPr>
              <a:t>It is going to be sunny </a:t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E06666"/>
                </a:solidFill>
              </a:rPr>
              <a:t>Va a estar sol</a:t>
            </a:r>
          </a:p>
          <a:p>
            <a:r>
              <a:t/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b="1" sz="1600" lang="en">
                <a:solidFill>
                  <a:srgbClr val="E06666"/>
                </a:solidFill>
              </a:rPr>
              <a:t>It is going to be very hot</a:t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E06666"/>
                </a:solidFill>
              </a:rPr>
              <a:t>Va a hacer mucho calor</a:t>
            </a:r>
          </a:p>
          <a:p>
            <a:r>
              <a:t/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b="1" sz="1600" lang="en">
                <a:solidFill>
                  <a:srgbClr val="E06666"/>
                </a:solidFill>
              </a:rPr>
              <a:t>It’s going to rain</a:t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E06666"/>
                </a:solidFill>
              </a:rPr>
              <a:t>Va a illover</a:t>
            </a:r>
          </a:p>
          <a:p>
            <a:r>
              <a:t/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b="1" sz="1600" lang="en">
                <a:solidFill>
                  <a:srgbClr val="E06666"/>
                </a:solidFill>
              </a:rPr>
              <a:t>It is going to be foggy</a:t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E06666"/>
                </a:solidFill>
              </a:rPr>
              <a:t>Va a estar niebla.</a:t>
            </a:r>
          </a:p>
          <a:p>
            <a:r>
              <a:t/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b="1" sz="1600" lang="en">
                <a:solidFill>
                  <a:srgbClr val="E06666"/>
                </a:solidFill>
              </a:rPr>
              <a:t>It is going to be cloudy</a:t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E06666"/>
                </a:solidFill>
              </a:rPr>
              <a:t>Va a estar nublado.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4" name="Shape 1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y="0" x="78425"/>
            <a:ext cy="618000" cx="74672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93C47D"/>
                </a:solidFill>
                <a:latin typeface="Nothing You Could Do"/>
                <a:ea typeface="Nothing You Could Do"/>
                <a:cs typeface="Nothing You Could Do"/>
                <a:sym typeface="Nothing You Could Do"/>
              </a:rPr>
              <a:t>           Las Direcciones</a:t>
            </a:r>
          </a:p>
        </p:txBody>
      </p:sp>
      <p:pic>
        <p:nvPicPr>
          <p:cNvPr id="126" name="Shape 12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618002" x="1200550"/>
            <a:ext cy="4433252" cx="7088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0" name="Shape 1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1" name="Shape 131"/>
          <p:cNvSpPr txBox="1"/>
          <p:nvPr/>
        </p:nvSpPr>
        <p:spPr>
          <a:xfrm>
            <a:off y="203825" x="263775"/>
            <a:ext cy="4747799" cx="85364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lnSpc>
                <a:spcPct val="115000"/>
              </a:lnSpc>
              <a:buClr>
                <a:schemeClr val="dk1"/>
              </a:buClr>
              <a:buSzPct val="68750"/>
              <a:buFont typeface="Arial"/>
              <a:buNone/>
            </a:pPr>
            <a:r>
              <a:rPr b="1" sz="1600" lang="en">
                <a:solidFill>
                  <a:srgbClr val="E06666"/>
                </a:solidFill>
              </a:rPr>
              <a:t>The bank is south west of the hotel. Walk towards that direction until the first stop sign. </a:t>
            </a:r>
          </a:p>
          <a:p>
            <a:pPr algn="ctr" rtl="0" lvl="0">
              <a:lnSpc>
                <a:spcPct val="115000"/>
              </a:lnSpc>
              <a:buClr>
                <a:schemeClr val="dk1"/>
              </a:buClr>
              <a:buSzPct val="68750"/>
              <a:buFont typeface="Arial"/>
              <a:buNone/>
            </a:pPr>
            <a:r>
              <a:rPr sz="1600" lang="en">
                <a:solidFill>
                  <a:srgbClr val="E06666"/>
                </a:solidFill>
              </a:rPr>
              <a:t>El banco está al suroeste del hotel. Caminen hacia esa dirección hasta la primera señal de stop.</a:t>
            </a:r>
          </a:p>
          <a:p>
            <a:pPr algn="ctr" rtl="0" lvl="0">
              <a:lnSpc>
                <a:spcPct val="115000"/>
              </a:lnSpc>
              <a:buClr>
                <a:schemeClr val="dk1"/>
              </a:buClr>
              <a:buSzPct val="68750"/>
              <a:buFont typeface="Arial"/>
              <a:buNone/>
            </a:pPr>
            <a:r>
              <a:rPr b="1" sz="1600" lang="en">
                <a:solidFill>
                  <a:srgbClr val="E06666"/>
                </a:solidFill>
              </a:rPr>
              <a:t>The pharmacy is across the street from the hotel. Run fast before you get hit by a car.</a:t>
            </a:r>
          </a:p>
          <a:p>
            <a:pPr algn="ctr" rtl="0" lvl="0">
              <a:lnSpc>
                <a:spcPct val="115000"/>
              </a:lnSpc>
              <a:buClr>
                <a:schemeClr val="dk1"/>
              </a:buClr>
              <a:buSzPct val="68750"/>
              <a:buFont typeface="Arial"/>
              <a:buNone/>
            </a:pPr>
            <a:r>
              <a:rPr sz="1600" lang="en">
                <a:solidFill>
                  <a:srgbClr val="E06666"/>
                </a:solidFill>
              </a:rPr>
              <a:t>La farmacia está en el otro lado del hotel. Corran rápido antes de que usted sea golpeado por un coche.</a:t>
            </a:r>
          </a:p>
          <a:p>
            <a:pPr algn="ctr" rtl="0" lvl="0">
              <a:lnSpc>
                <a:spcPct val="115000"/>
              </a:lnSpc>
              <a:buNone/>
            </a:pPr>
            <a:r>
              <a:rPr b="1" sz="1600" lang="en">
                <a:solidFill>
                  <a:srgbClr val="E06666"/>
                </a:solidFill>
              </a:rPr>
              <a:t>The doctor’s office is to the right of the hotel. Go up the stairs when you arrive to the office. </a:t>
            </a:r>
          </a:p>
          <a:p>
            <a:pPr algn="ctr" rtl="0" lvl="0">
              <a:lnSpc>
                <a:spcPct val="115000"/>
              </a:lnSpc>
              <a:buNone/>
            </a:pPr>
            <a:r>
              <a:rPr sz="1600" lang="en">
                <a:solidFill>
                  <a:srgbClr val="E06666"/>
                </a:solidFill>
              </a:rPr>
              <a:t>La oficina del médico es a la derecha del hotel. Suban por las escaleras al llegar a la oficina.</a:t>
            </a:r>
          </a:p>
          <a:p>
            <a:pPr algn="ctr" rtl="0" lvl="0">
              <a:lnSpc>
                <a:spcPct val="115000"/>
              </a:lnSpc>
              <a:buNone/>
            </a:pPr>
            <a:r>
              <a:rPr b="1" sz="1600" lang="en">
                <a:solidFill>
                  <a:srgbClr val="E06666"/>
                </a:solidFill>
              </a:rPr>
              <a:t>The fire department is north west of the pharmacy. When you see the second traffic light make a left. </a:t>
            </a:r>
          </a:p>
          <a:p>
            <a:pPr algn="ctr" rtl="0" lvl="0">
              <a:lnSpc>
                <a:spcPct val="115000"/>
              </a:lnSpc>
              <a:buClr>
                <a:schemeClr val="dk1"/>
              </a:buClr>
              <a:buSzPct val="68750"/>
              <a:buFont typeface="Arial"/>
              <a:buNone/>
            </a:pPr>
            <a:r>
              <a:rPr sz="1600" lang="en">
                <a:solidFill>
                  <a:srgbClr val="E06666"/>
                </a:solidFill>
              </a:rPr>
              <a:t>El departamento de bomberos está al noroeste de la farmacia. Cuando vea el segundo semáforo,doblen a la izquierda. 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" name="Shape 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" name="Shape 35"/>
          <p:cNvSpPr txBox="1"/>
          <p:nvPr>
            <p:ph type="title"/>
          </p:nvPr>
        </p:nvSpPr>
        <p:spPr>
          <a:xfrm>
            <a:off y="-159496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lang="en">
                <a:solidFill>
                  <a:srgbClr val="E06666"/>
                </a:solidFill>
                <a:latin typeface="Nothing You Could Do"/>
                <a:ea typeface="Nothing You Could Do"/>
                <a:cs typeface="Nothing You Could Do"/>
                <a:sym typeface="Nothing You Could Do"/>
              </a:rPr>
              <a:t>VISITAREMOS LUGARES</a:t>
            </a:r>
          </a:p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93C47D"/>
                </a:solidFill>
              </a:rPr>
              <a:t>Milan Cathedral </a:t>
            </a:r>
          </a:p>
          <a:p>
            <a:r>
              <a:t/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FFE599"/>
                </a:solidFill>
              </a:rPr>
              <a:t>San Siro Stadium </a:t>
            </a:r>
          </a:p>
          <a:p>
            <a:r>
              <a:t/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E06666"/>
                </a:solidFill>
              </a:rPr>
              <a:t>Sforza Castle </a:t>
            </a:r>
          </a:p>
          <a:p>
            <a:r>
              <a:t/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93C47D"/>
                </a:solidFill>
              </a:rPr>
              <a:t>Royal Palace of Milan </a:t>
            </a:r>
          </a:p>
          <a:p>
            <a:r>
              <a:t/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FFE599"/>
                </a:solidFill>
              </a:rPr>
              <a:t>Parco Sempione</a:t>
            </a:r>
            <a:r>
              <a:rPr sz="1600" lang="en">
                <a:solidFill>
                  <a:srgbClr val="FFE599"/>
                </a:solidFill>
              </a:rPr>
              <a:t> </a:t>
            </a:r>
          </a:p>
          <a:p>
            <a:r>
              <a:t/>
            </a:r>
          </a:p>
          <a:p>
            <a:pPr algn="ctr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E06666"/>
                </a:solidFill>
              </a:rPr>
              <a:t>Piazza del Duomo </a:t>
            </a:r>
          </a:p>
          <a:p>
            <a:r>
              <a:t/>
            </a:r>
          </a:p>
          <a:p>
            <a:pPr algn="ctr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93C47D"/>
                </a:solidFill>
              </a:rPr>
              <a:t>Museo Poldi Pezzoli  </a:t>
            </a:r>
          </a:p>
        </p:txBody>
      </p:sp>
      <p:pic>
        <p:nvPicPr>
          <p:cNvPr id="37" name="Shape 3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673976" x="82637"/>
            <a:ext cy="2890774" cx="2288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Shape 38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795225" x="5679550"/>
            <a:ext cy="1696774" cx="3263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Shape 39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2589325" x="6686350"/>
            <a:ext cy="2341374" cx="2341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Shape 40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3634525" x="119612"/>
            <a:ext cy="1508975" cx="2214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Shape 41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y="795225" x="2450524"/>
            <a:ext cy="1508975" cx="1260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Shape 42"/>
          <p:cNvPicPr preferRelativeResize="0"/>
          <p:nvPr/>
        </p:nvPicPr>
        <p:blipFill>
          <a:blip r:embed="rId8"/>
          <a:stretch>
            <a:fillRect/>
          </a:stretch>
        </p:blipFill>
        <p:spPr>
          <a:xfrm>
            <a:off y="2782269" x="5881125"/>
            <a:ext cy="561450" cx="567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Shape 43"/>
          <p:cNvPicPr preferRelativeResize="0"/>
          <p:nvPr/>
        </p:nvPicPr>
        <p:blipFill>
          <a:blip r:embed="rId8"/>
          <a:stretch>
            <a:fillRect/>
          </a:stretch>
        </p:blipFill>
        <p:spPr>
          <a:xfrm>
            <a:off y="3433069" x="5881125"/>
            <a:ext cy="561450" cx="567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Shape 44"/>
          <p:cNvPicPr preferRelativeResize="0"/>
          <p:nvPr/>
        </p:nvPicPr>
        <p:blipFill>
          <a:blip r:embed="rId8"/>
          <a:stretch>
            <a:fillRect/>
          </a:stretch>
        </p:blipFill>
        <p:spPr>
          <a:xfrm>
            <a:off y="4083869" x="5881125"/>
            <a:ext cy="561450" cx="567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8" name="Shape 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9" name="Shape 4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lang="en">
                <a:solidFill>
                  <a:srgbClr val="93C47D"/>
                </a:solidFill>
                <a:latin typeface="Nothing You Could Do"/>
                <a:ea typeface="Nothing You Could Do"/>
                <a:cs typeface="Nothing You Could Do"/>
                <a:sym typeface="Nothing You Could Do"/>
              </a:rPr>
              <a:t>DOMINGO - Dia Uno</a:t>
            </a:r>
          </a:p>
        </p:txBody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y="975125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1600" lang="en">
                <a:solidFill>
                  <a:srgbClr val="E06666"/>
                </a:solidFill>
              </a:rPr>
              <a:t>En domingo, vamos a visitar la Catedral de Milán. El domingo va a ser muy soleado. La catedral de Milán es el más importante símbolo porque tiene la pequeña Madonna.</a:t>
            </a:r>
          </a:p>
          <a:p>
            <a:r>
              <a:t/>
            </a:r>
          </a:p>
          <a:p>
            <a:r>
              <a:t/>
            </a:r>
          </a:p>
        </p:txBody>
      </p:sp>
      <p:pic>
        <p:nvPicPr>
          <p:cNvPr id="51" name="Shape 5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676674" x="457200"/>
            <a:ext cy="3205524" cx="4367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Shape 52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676674" x="6657424"/>
            <a:ext cy="3305552" cx="220437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" name="Shape 53"/>
          <p:cNvCxnSpPr/>
          <p:nvPr/>
        </p:nvCxnSpPr>
        <p:spPr>
          <a:xfrm>
            <a:off y="1639500" x="6472250"/>
            <a:ext cy="482099" cx="557099"/>
          </a:xfrm>
          <a:prstGeom prst="straightConnector1">
            <a:avLst/>
          </a:prstGeom>
          <a:noFill/>
          <a:ln w="19050" cap="flat">
            <a:solidFill>
              <a:srgbClr val="FFFF00"/>
            </a:solidFill>
            <a:prstDash val="solid"/>
            <a:round/>
            <a:headEnd w="lg" len="lg" type="none"/>
            <a:tailEnd w="lg" len="lg" type="triangle"/>
          </a:ln>
        </p:spPr>
      </p:cxnSp>
      <p:pic>
        <p:nvPicPr>
          <p:cNvPr id="54" name="Shape 54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2282425" x="5021008"/>
            <a:ext cy="1639500" cx="14398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" name="Shape 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lang="en">
                <a:solidFill>
                  <a:srgbClr val="93C47D"/>
                </a:solidFill>
                <a:latin typeface="Nothing You Could Do"/>
                <a:ea typeface="Nothing You Could Do"/>
                <a:cs typeface="Nothing You Could Do"/>
                <a:sym typeface="Nothing You Could Do"/>
              </a:rPr>
              <a:t>LUNES - Dia Dos</a:t>
            </a:r>
          </a:p>
        </p:txBody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y="975125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1600" lang="en">
                <a:solidFill>
                  <a:srgbClr val="E06666"/>
                </a:solidFill>
              </a:rPr>
              <a:t>En lunes, nos vamos a encontrar en el Estadio de San Siro. Va a hacer mucho calor y va a estar húmedo. Vamos a beber agua. Vamos a comer helados y tal vez ir a la playa.</a:t>
            </a:r>
          </a:p>
          <a:p>
            <a:r>
              <a:t/>
            </a:r>
          </a:p>
          <a:p>
            <a:r>
              <a:t/>
            </a:r>
          </a:p>
        </p:txBody>
      </p:sp>
      <p:pic>
        <p:nvPicPr>
          <p:cNvPr id="61" name="Shape 6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640700" x="379825"/>
            <a:ext cy="3327774" cx="3327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Shape 62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640704" x="3768325"/>
            <a:ext cy="1421701" cx="4832746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Shape 63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3190950" x="4663787"/>
            <a:ext cy="1733475" cx="1698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Shape 64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2996419" x="7318775"/>
            <a:ext cy="1832175" cx="116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" name="Shape 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lang="en">
                <a:solidFill>
                  <a:srgbClr val="93C47D"/>
                </a:solidFill>
                <a:latin typeface="Nothing You Could Do"/>
                <a:ea typeface="Nothing You Could Do"/>
                <a:cs typeface="Nothing You Could Do"/>
                <a:sym typeface="Nothing You Could Do"/>
              </a:rPr>
              <a:t>Martes - Dia Tres</a:t>
            </a:r>
          </a:p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y="975125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1600" lang="en">
                <a:solidFill>
                  <a:srgbClr val="E06666"/>
                </a:solidFill>
              </a:rPr>
              <a:t>En martes, vamos a visitar el Castillo de los Sforza. Va a ser lluvioso, niebla. Castillo de los Sforza es un castillo en norte de Milán.</a:t>
            </a:r>
          </a:p>
          <a:p>
            <a:r>
              <a:t/>
            </a:r>
          </a:p>
        </p:txBody>
      </p:sp>
      <p:pic>
        <p:nvPicPr>
          <p:cNvPr id="71" name="Shape 7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703787" x="347650"/>
            <a:ext cy="3171825" cx="476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Shape 72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703800" x="5223275"/>
            <a:ext cy="2143099" cx="362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Shape 73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3463800" x="6235000"/>
            <a:ext cy="1561824" cx="1823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lang="en">
                <a:solidFill>
                  <a:srgbClr val="93C47D"/>
                </a:solidFill>
                <a:latin typeface="Nothing You Could Do"/>
                <a:ea typeface="Nothing You Could Do"/>
                <a:cs typeface="Nothing You Could Do"/>
                <a:sym typeface="Nothing You Could Do"/>
              </a:rPr>
              <a:t>Miércoles- Dia Cuatro</a:t>
            </a:r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y="975125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8750"/>
              <a:buFont typeface="Arial"/>
              <a:buNone/>
            </a:pPr>
            <a:r>
              <a:rPr sz="1600" lang="en">
                <a:solidFill>
                  <a:srgbClr val="E06666"/>
                </a:solidFill>
              </a:rPr>
              <a:t>En miércoles, vamos a visitar el Palacio Real de Milán. Vamos a estar haciendo un montón de caminar por eso se recomienda llevar zapatos tenis. Va a ser muy nublado.</a:t>
            </a:r>
          </a:p>
          <a:p>
            <a:r>
              <a:t/>
            </a:r>
          </a:p>
          <a:p>
            <a:r>
              <a:t/>
            </a:r>
          </a:p>
        </p:txBody>
      </p:sp>
      <p:pic>
        <p:nvPicPr>
          <p:cNvPr id="80" name="Shape 8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715675" x="396475"/>
            <a:ext cy="2985150" cx="3582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Shape 81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715675" x="4036850"/>
            <a:ext cy="2868449" cx="4255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y="205978" x="5334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lang="en">
                <a:solidFill>
                  <a:srgbClr val="93C47D"/>
                </a:solidFill>
                <a:latin typeface="Nothing You Could Do"/>
                <a:ea typeface="Nothing You Could Do"/>
                <a:cs typeface="Nothing You Could Do"/>
                <a:sym typeface="Nothing You Could Do"/>
              </a:rPr>
              <a:t>Jueves - Dia Cinco</a:t>
            </a:r>
          </a:p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y="975125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8750"/>
              <a:buFont typeface="Arial"/>
              <a:buNone/>
            </a:pPr>
            <a:r>
              <a:rPr sz="1600" lang="en">
                <a:solidFill>
                  <a:srgbClr val="E06666"/>
                </a:solidFill>
              </a:rPr>
              <a:t>En jueves, vamos a ir el Parco Sempione. El Parco Sempione es un gran parque de la ciudad de Milán. Va a estar caliente. Vamos a oler las impresionantes flores.Vamos a buscar las rocas para llevar a casa.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  <p:pic>
        <p:nvPicPr>
          <p:cNvPr id="88" name="Shape 8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857362" x="457200"/>
            <a:ext cy="3286125" cx="428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Shape 89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650225" x="4825600"/>
            <a:ext cy="2143125" cx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Shape 90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3182550" x="7765245"/>
            <a:ext cy="1714500" cx="1297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lang="en">
                <a:solidFill>
                  <a:srgbClr val="93C47D"/>
                </a:solidFill>
                <a:latin typeface="Nothing You Could Do"/>
                <a:ea typeface="Nothing You Could Do"/>
                <a:cs typeface="Nothing You Could Do"/>
                <a:sym typeface="Nothing You Could Do"/>
              </a:rPr>
              <a:t>Viernes - Dia Seis</a:t>
            </a:r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y="975125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E06666"/>
                </a:solidFill>
              </a:rPr>
              <a:t>El viernes, vamos a visitar la Piazza del Duomo. Va a estar caliente . Piazza del Duomo es la plaza principal de Milán, Italia.</a:t>
            </a:r>
          </a:p>
          <a:p>
            <a:r>
              <a:t/>
            </a:r>
          </a:p>
          <a:p>
            <a:r>
              <a:t/>
            </a:r>
          </a:p>
        </p:txBody>
      </p:sp>
      <p:pic>
        <p:nvPicPr>
          <p:cNvPr id="97" name="Shape 9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761975" x="5566875"/>
            <a:ext cy="2864949" cx="3529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Shape 98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789287" x="163950"/>
            <a:ext cy="1564924" cx="531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Shape 99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3411125" x="163950"/>
            <a:ext cy="1564900" cx="5317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y="18053" x="3974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lang="en">
                <a:solidFill>
                  <a:srgbClr val="93C47D"/>
                </a:solidFill>
                <a:latin typeface="Nothing You Could Do"/>
                <a:ea typeface="Nothing You Could Do"/>
                <a:cs typeface="Nothing You Could Do"/>
                <a:sym typeface="Nothing You Could Do"/>
              </a:rPr>
              <a:t>Sábado - Dia Siete</a:t>
            </a:r>
          </a:p>
        </p:txBody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y="8754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1600" lang="en">
                <a:solidFill>
                  <a:srgbClr val="E06666"/>
                </a:solidFill>
              </a:rPr>
              <a:t>En sábado, vamos a visitar el museo Poldi Pezzoli para conocer la historia de Italia. Vamos a conversar con nuestros guías. Museo Poldi Pezzoli es el museo de arte de Milán.</a:t>
            </a:r>
          </a:p>
          <a:p>
            <a:r>
              <a:t/>
            </a:r>
          </a:p>
          <a:p>
            <a:r>
              <a:t/>
            </a:r>
          </a:p>
        </p:txBody>
      </p:sp>
      <p:pic>
        <p:nvPicPr>
          <p:cNvPr id="106" name="Shape 10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807750" x="215575"/>
            <a:ext cy="3335750" cx="4188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Shape 107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3442758" x="7555750"/>
            <a:ext cy="1431592" cx="138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Shape 108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807750" x="4435462"/>
            <a:ext cy="3193674" cx="3089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